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12" Type="http://schemas.openxmlformats.org/officeDocument/2006/relationships/image" Target="../media/image11.png"  /><Relationship Id="rId13" Type="http://schemas.openxmlformats.org/officeDocument/2006/relationships/image" Target="../media/image12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0.png"  /><Relationship Id="rId11" Type="http://schemas.openxmlformats.org/officeDocument/2006/relationships/image" Target="../media/image60.png"  /><Relationship Id="rId12" Type="http://schemas.openxmlformats.org/officeDocument/2006/relationships/image" Target="../media/image60.png"  /><Relationship Id="rId2" Type="http://schemas.openxmlformats.org/officeDocument/2006/relationships/image" Target="../media/image50.png"  /><Relationship Id="rId3" Type="http://schemas.openxmlformats.org/officeDocument/2006/relationships/image" Target="../media/image50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9.png"  /><Relationship Id="rId9" Type="http://schemas.openxmlformats.org/officeDocument/2006/relationships/image" Target="../media/image5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8.png"  /><Relationship Id="rId11" Type="http://schemas.openxmlformats.org/officeDocument/2006/relationships/image" Target="../media/image58.png"  /><Relationship Id="rId12" Type="http://schemas.openxmlformats.org/officeDocument/2006/relationships/image" Target="../media/image58.png"  /><Relationship Id="rId2" Type="http://schemas.openxmlformats.org/officeDocument/2006/relationships/image" Target="../media/image61.png"  /><Relationship Id="rId3" Type="http://schemas.openxmlformats.org/officeDocument/2006/relationships/image" Target="../media/image50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62.png"  /><Relationship Id="rId9" Type="http://schemas.openxmlformats.org/officeDocument/2006/relationships/image" Target="../media/image5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69.png"  /><Relationship Id="rId13" Type="http://schemas.openxmlformats.org/officeDocument/2006/relationships/image" Target="../media/image70.png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5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0.png"  /><Relationship Id="rId11" Type="http://schemas.openxmlformats.org/officeDocument/2006/relationships/image" Target="../media/image60.png"  /><Relationship Id="rId2" Type="http://schemas.openxmlformats.org/officeDocument/2006/relationships/image" Target="../media/image50.png"  /><Relationship Id="rId3" Type="http://schemas.openxmlformats.org/officeDocument/2006/relationships/image" Target="../media/image7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72.png"  /><Relationship Id="rId9" Type="http://schemas.openxmlformats.org/officeDocument/2006/relationships/image" Target="../media/image5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69.png"  /><Relationship Id="rId13" Type="http://schemas.openxmlformats.org/officeDocument/2006/relationships/image" Target="../media/image70.png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5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8.png"  /><Relationship Id="rId2" Type="http://schemas.openxmlformats.org/officeDocument/2006/relationships/image" Target="../media/image50.png"  /><Relationship Id="rId3" Type="http://schemas.openxmlformats.org/officeDocument/2006/relationships/image" Target="../media/image73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74.png"  /><Relationship Id="rId9" Type="http://schemas.openxmlformats.org/officeDocument/2006/relationships/image" Target="../media/image5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7.png"  /><Relationship Id="rId2" Type="http://schemas.openxmlformats.org/officeDocument/2006/relationships/image" Target="../media/image50.png"  /><Relationship Id="rId3" Type="http://schemas.openxmlformats.org/officeDocument/2006/relationships/image" Target="../media/image75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76.png"  /><Relationship Id="rId9" Type="http://schemas.openxmlformats.org/officeDocument/2006/relationships/image" Target="../media/image5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8.png"  /><Relationship Id="rId2" Type="http://schemas.openxmlformats.org/officeDocument/2006/relationships/image" Target="../media/image78.png"  /><Relationship Id="rId3" Type="http://schemas.openxmlformats.org/officeDocument/2006/relationships/image" Target="../media/image75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79.png"  /><Relationship Id="rId9" Type="http://schemas.openxmlformats.org/officeDocument/2006/relationships/image" Target="../media/image5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69.png"  /><Relationship Id="rId13" Type="http://schemas.openxmlformats.org/officeDocument/2006/relationships/image" Target="../media/image70.png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5.png"  /><Relationship Id="rId6" Type="http://schemas.openxmlformats.org/officeDocument/2006/relationships/image" Target="../media/image66.png"  /><Relationship Id="rId7" Type="http://schemas.openxmlformats.org/officeDocument/2006/relationships/image" Target="../media/image67.png"  /><Relationship Id="rId8" Type="http://schemas.openxmlformats.org/officeDocument/2006/relationships/image" Target="../media/image68.png"  /><Relationship Id="rId9" Type="http://schemas.openxmlformats.org/officeDocument/2006/relationships/image" Target="../media/image5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8.png"  /><Relationship Id="rId2" Type="http://schemas.openxmlformats.org/officeDocument/2006/relationships/image" Target="../media/image50.png"  /><Relationship Id="rId3" Type="http://schemas.openxmlformats.org/officeDocument/2006/relationships/image" Target="../media/image80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81.png"  /><Relationship Id="rId9" Type="http://schemas.openxmlformats.org/officeDocument/2006/relationships/image" Target="../media/image5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Relationship Id="rId5" Type="http://schemas.openxmlformats.org/officeDocument/2006/relationships/image" Target="../media/image85.png"  /><Relationship Id="rId6" Type="http://schemas.openxmlformats.org/officeDocument/2006/relationships/image" Target="../media/image86.png"  /><Relationship Id="rId7" Type="http://schemas.openxmlformats.org/officeDocument/2006/relationships/image" Target="../media/image87.png"  /><Relationship Id="rId8" Type="http://schemas.openxmlformats.org/officeDocument/2006/relationships/image" Target="../media/image8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16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2" Type="http://schemas.openxmlformats.org/officeDocument/2006/relationships/image" Target="../media/image21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Relationship Id="rId7" Type="http://schemas.openxmlformats.org/officeDocument/2006/relationships/image" Target="../media/image1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7.png"  /><Relationship Id="rId11" Type="http://schemas.openxmlformats.org/officeDocument/2006/relationships/image" Target="../media/image18.png"  /><Relationship Id="rId12" Type="http://schemas.openxmlformats.org/officeDocument/2006/relationships/image" Target="../media/image19.png"  /><Relationship Id="rId13" Type="http://schemas.openxmlformats.org/officeDocument/2006/relationships/image" Target="../media/image29.png"  /><Relationship Id="rId2" Type="http://schemas.openxmlformats.org/officeDocument/2006/relationships/image" Target="../media/image13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0.png"  /><Relationship Id="rId11" Type="http://schemas.openxmlformats.org/officeDocument/2006/relationships/image" Target="../media/image40.png"  /><Relationship Id="rId12" Type="http://schemas.openxmlformats.org/officeDocument/2006/relationships/image" Target="../media/image40.png"  /><Relationship Id="rId2" Type="http://schemas.openxmlformats.org/officeDocument/2006/relationships/image" Target="../media/image33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Relationship Id="rId6" Type="http://schemas.openxmlformats.org/officeDocument/2006/relationships/image" Target="../media/image36.png"  /><Relationship Id="rId7" Type="http://schemas.openxmlformats.org/officeDocument/2006/relationships/image" Target="../media/image37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9.png"  /><Relationship Id="rId13" Type="http://schemas.openxmlformats.org/officeDocument/2006/relationships/image" Target="../media/image40.png"  /><Relationship Id="rId14" Type="http://schemas.openxmlformats.org/officeDocument/2006/relationships/image" Target="../media/image40.png"  /><Relationship Id="rId15" Type="http://schemas.openxmlformats.org/officeDocument/2006/relationships/image" Target="../media/image40.png"  /><Relationship Id="rId2" Type="http://schemas.openxmlformats.org/officeDocument/2006/relationships/image" Target="../media/image33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7.png"  /><Relationship Id="rId6" Type="http://schemas.openxmlformats.org/officeDocument/2006/relationships/image" Target="../media/image41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48.png"  /><Relationship Id="rId13" Type="http://schemas.openxmlformats.org/officeDocument/2006/relationships/image" Target="../media/image49.png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Relationship Id="rId9" Type="http://schemas.openxmlformats.org/officeDocument/2006/relationships/image" Target="../media/image3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8.png"  /><Relationship Id="rId11" Type="http://schemas.openxmlformats.org/officeDocument/2006/relationships/image" Target="../media/image58.png"  /><Relationship Id="rId12" Type="http://schemas.openxmlformats.org/officeDocument/2006/relationships/image" Target="../media/image58.png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473700" y="6350000"/>
            <a:ext cx="1193800" cy="1193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572500" y="6350000"/>
            <a:ext cx="1181100" cy="1181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274300" y="6985000"/>
            <a:ext cx="673100" cy="596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645900" y="6489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175500" y="6781800"/>
            <a:ext cx="1003300" cy="1003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35300" y="3670300"/>
            <a:ext cx="122301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React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프론트엔드</a:t>
            </a:r>
            <a:r>
              <a:rPr lang="en-US" sz="45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500" b="0" i="0" u="none" strike="noStrike">
                <a:solidFill>
                  <a:srgbClr val="494a4e"/>
                </a:solidFill>
                <a:ea typeface="Pretendard Medium"/>
              </a:rPr>
              <a:t>개발과정</a:t>
            </a:r>
            <a:endParaRPr lang="ko-KR" sz="45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84500" y="4495800"/>
            <a:ext cx="12331700" cy="1511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ko-KR" sz="8500" b="0" i="0" u="none" strike="noStrike">
                <a:solidFill>
                  <a:srgbClr val="000000"/>
                </a:solidFill>
                <a:ea typeface="Pretendard Bold"/>
              </a:rPr>
              <a:t>메가박스</a:t>
            </a:r>
            <a:r>
              <a:rPr lang="en-US" sz="8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500" b="0" i="0" u="none" strike="noStrike">
                <a:solidFill>
                  <a:srgbClr val="000000"/>
                </a:solidFill>
                <a:ea typeface="Pretendard Bold"/>
              </a:rPr>
              <a:t>리뉴얼사이트</a:t>
            </a:r>
            <a:r>
              <a:rPr lang="en-US" sz="8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8500" b="0" i="0" u="none" strike="noStrike">
                <a:solidFill>
                  <a:srgbClr val="000000"/>
                </a:solidFill>
                <a:ea typeface="Pretendard Bold"/>
              </a:rPr>
              <a:t>제작</a:t>
            </a:r>
            <a:endParaRPr lang="ko-KR" sz="8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699000" y="9042400"/>
            <a:ext cx="12750800" cy="660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r">
              <a:lnSpc>
                <a:spcPct val="99600"/>
              </a:lnSpc>
              <a:defRPr/>
            </a:pPr>
            <a:r>
              <a:rPr lang="ko-KR" sz="2000" b="0" i="0" u="none" strike="noStrike">
                <a:solidFill>
                  <a:srgbClr val="494a4e"/>
                </a:solidFill>
                <a:ea typeface="Pretendard Medium"/>
              </a:rPr>
              <a:t>성지혜</a:t>
            </a:r>
            <a:endParaRPr lang="ko-KR" sz="2000" b="0" i="0" u="none" strike="noStrike">
              <a:solidFill>
                <a:srgbClr val="494a4e"/>
              </a:solidFill>
              <a:ea typeface="Pretendard Medium"/>
            </a:endParaRPr>
          </a:p>
          <a:p>
            <a:pPr lvl="0" algn="r">
              <a:lnSpc>
                <a:spcPct val="99600"/>
              </a:lnSpc>
              <a:defRPr/>
            </a:pPr>
            <a:r>
              <a:rPr lang="en-US" altLang="ko-KR" sz="2000" b="0" i="0" u="none" strike="noStrike">
                <a:solidFill>
                  <a:srgbClr val="494a4e"/>
                </a:solidFill>
                <a:latin typeface="Pretendard Medium"/>
              </a:rPr>
              <a:t>https://pigji.github.io/2024_frontend_-portfolio/movie_site/index.html</a:t>
            </a:r>
            <a:endParaRPr lang="en-US" altLang="ko-KR" sz="2000" b="0" i="0" u="none" strike="noStrike">
              <a:solidFill>
                <a:srgbClr val="494a4e"/>
              </a:solidFill>
              <a:latin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"/>
          <p:cNvGrpSpPr/>
          <p:nvPr/>
        </p:nvGrpSpPr>
        <p:grpSpPr>
          <a:xfrm rot="0">
            <a:off x="9817100" y="2387600"/>
            <a:ext cx="7886700" cy="622300"/>
            <a:chOff x="9817100" y="2387600"/>
            <a:chExt cx="7886700" cy="6223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17100" y="2387600"/>
              <a:ext cx="584200" cy="5842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0541000" y="2400300"/>
              <a:ext cx="7162800" cy="6096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JavaScript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진행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배너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형태로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Event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1" name=""/>
          <p:cNvGrpSpPr/>
          <p:nvPr/>
        </p:nvGrpSpPr>
        <p:grpSpPr>
          <a:xfrm rot="0">
            <a:off x="9817100" y="4635500"/>
            <a:ext cx="7670800" cy="965200"/>
            <a:chOff x="9817100" y="4635500"/>
            <a:chExt cx="7670800" cy="9652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17100" y="4635500"/>
              <a:ext cx="584200" cy="5842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541000" y="4635500"/>
              <a:ext cx="6946900" cy="9652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&lt;li&gt;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태그를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활용해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전체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목록과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함께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Pick,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극장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/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할인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시사회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/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무대인사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항목을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작성했습니다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목록을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클릭하면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특정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표시되도록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추가하였습니다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2" name=""/>
          <p:cNvGrpSpPr/>
          <p:nvPr/>
        </p:nvGrpSpPr>
        <p:grpSpPr>
          <a:xfrm rot="0">
            <a:off x="9817100" y="7162800"/>
            <a:ext cx="7886700" cy="660400"/>
            <a:chOff x="9817100" y="7162800"/>
            <a:chExt cx="7886700" cy="6604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17100" y="7175500"/>
              <a:ext cx="584200" cy="5842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0541000" y="7162800"/>
              <a:ext cx="7162800" cy="660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이미지와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제목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기간을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알아보기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쉽게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나열하였습니다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34500" y="457200"/>
            <a:ext cx="8483600" cy="7861300"/>
          </a:xfrm>
          <a:prstGeom prst="rect">
            <a:avLst/>
          </a:prstGeom>
          <a:effectLst>
            <a:outerShdw blurRad="770127" dist="302510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431800"/>
            <a:ext cx="8483600" cy="11252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Story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"/>
          <p:cNvGrpSpPr/>
          <p:nvPr/>
        </p:nvGrpSpPr>
        <p:grpSpPr>
          <a:xfrm rot="0">
            <a:off x="9817100" y="2286000"/>
            <a:ext cx="7416800" cy="673100"/>
            <a:chOff x="9817100" y="2286000"/>
            <a:chExt cx="7416800" cy="6731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17100" y="2286000"/>
              <a:ext cx="495300" cy="508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426700" y="2298700"/>
              <a:ext cx="6807200" cy="660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제품에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대한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설명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포인트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가격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할인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상품을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표시하고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인기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상품의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경우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수량을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1" name=""/>
          <p:cNvGrpSpPr/>
          <p:nvPr/>
        </p:nvGrpSpPr>
        <p:grpSpPr>
          <a:xfrm rot="0">
            <a:off x="9817100" y="4406900"/>
            <a:ext cx="7416800" cy="977900"/>
            <a:chOff x="9817100" y="4406900"/>
            <a:chExt cx="7416800" cy="9779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817100" y="4406900"/>
              <a:ext cx="495300" cy="5080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426700" y="4419600"/>
              <a:ext cx="6807200" cy="9652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&lt;li&gt;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태그를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매장의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새로운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상품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티켓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팝콘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/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음료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포인트몰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항목을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작성하였습니다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목록을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클릭하면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특정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표시되도록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추가하였습니다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2" name=""/>
          <p:cNvGrpSpPr/>
          <p:nvPr/>
        </p:nvGrpSpPr>
        <p:grpSpPr>
          <a:xfrm rot="0">
            <a:off x="9817100" y="6896100"/>
            <a:ext cx="7416800" cy="673100"/>
            <a:chOff x="9817100" y="6896100"/>
            <a:chExt cx="7416800" cy="6731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817100" y="6896100"/>
              <a:ext cx="495300" cy="5080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0426700" y="6908800"/>
              <a:ext cx="6807200" cy="660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마우스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hover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선택되어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요소가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어떤것인지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확인할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함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" y="2286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3500" y="2425700"/>
            <a:ext cx="5715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413000"/>
            <a:ext cx="30607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기능구현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endParaRPr lang="ko-KR" sz="35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08200" y="3175000"/>
            <a:ext cx="2552700" cy="469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eeeeee"/>
                </a:solidFill>
                <a:latin typeface="Pretendard Medium"/>
              </a:rPr>
              <a:t>Theater </a:t>
            </a:r>
            <a:r>
              <a:rPr lang="ko-KR" sz="2600" b="0" i="0" u="none" strike="noStrike">
                <a:solidFill>
                  <a:srgbClr val="eeeeee"/>
                </a:solidFill>
                <a:ea typeface="Pretendard Medium"/>
              </a:rPr>
              <a:t>페이지</a:t>
            </a:r>
            <a:endParaRPr lang="ko-KR" sz="2600" b="0" i="0" u="none" strike="noStrike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702300"/>
            <a:ext cx="4127500" cy="2628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a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태그를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상단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클릭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html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Tab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기능을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구현하여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극장의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위치를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표시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기타사항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안내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53300" y="2501900"/>
            <a:ext cx="9791700" cy="2260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JavaScript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Tab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메뉴를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지역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위치를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표현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지역의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위치를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선택했을때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영화관의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극장정보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상영시간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안내사항을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나타내는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페이지와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예정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로그인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버튼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클릭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로그인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팝업창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띄움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!!!</a:t>
            </a:r>
            <a:endParaRPr lang="en-US" sz="2200" b="0" i="0" u="none" strike="noStrike">
              <a:solidFill>
                <a:srgbClr val="717377"/>
              </a:solidFill>
              <a:latin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53300" y="6515100"/>
            <a:ext cx="9791700" cy="1651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극장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배너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'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더보기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클릭시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페이지로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이동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공지사항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보여주기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식으로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요소를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꾸몄지만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추후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글쓰기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추가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lvl="0" algn="l">
              <a:lnSpc>
                <a:spcPct val="166000"/>
              </a:lnSpc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     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등록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공지사항아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업로드되는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예정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6197600"/>
          </a:xfrm>
          <a:prstGeom prst="rect">
            <a:avLst/>
          </a:prstGeom>
          <a:effectLst>
            <a:outerShdw blurRad="477862" dist="238292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Theater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7" name=""/>
          <p:cNvGrpSpPr/>
          <p:nvPr/>
        </p:nvGrpSpPr>
        <p:grpSpPr>
          <a:xfrm rot="0">
            <a:off x="9664700" y="2413000"/>
            <a:ext cx="7886700" cy="660400"/>
            <a:chOff x="9664700" y="2413000"/>
            <a:chExt cx="7886700" cy="6604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664700" y="2413000"/>
              <a:ext cx="584200" cy="5842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388600" y="2413000"/>
              <a:ext cx="7162800" cy="660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전체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극장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섹션에서는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JavaScript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활용하여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탭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지역의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위치를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8" name=""/>
          <p:cNvGrpSpPr/>
          <p:nvPr/>
        </p:nvGrpSpPr>
        <p:grpSpPr>
          <a:xfrm rot="0">
            <a:off x="9664700" y="4381500"/>
            <a:ext cx="7886700" cy="1270000"/>
            <a:chOff x="9664700" y="4381500"/>
            <a:chExt cx="7886700" cy="1270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664700" y="4394200"/>
              <a:ext cx="584200" cy="5842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388600" y="4381500"/>
              <a:ext cx="7162800" cy="12700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극장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부분에는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진행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이미지를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첨부하였으며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더보기를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클릭하면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페이지로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이동할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 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극장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공지사항은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이벤트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공사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안내사항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등을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포함한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최신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글로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구성되어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1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" y="2286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3500" y="2425700"/>
            <a:ext cx="5715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413000"/>
            <a:ext cx="30607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기능구현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endParaRPr lang="ko-KR" sz="35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08200" y="3175000"/>
            <a:ext cx="2552700" cy="469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eeeeee"/>
                </a:solidFill>
                <a:latin typeface="Pretendard Medium"/>
              </a:rPr>
              <a:t>Boon </a:t>
            </a:r>
            <a:r>
              <a:rPr lang="ko-KR" sz="2600" b="0" i="0" u="none" strike="noStrike">
                <a:solidFill>
                  <a:srgbClr val="eeeeee"/>
                </a:solidFill>
                <a:ea typeface="Pretendard Medium"/>
              </a:rPr>
              <a:t>페이지</a:t>
            </a:r>
            <a:endParaRPr lang="ko-KR" sz="2600" b="0" i="0" u="none" strike="noStrike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702300"/>
            <a:ext cx="4127500" cy="29845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a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태그를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상단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클릭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html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Tab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기능을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구현하여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멤버십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안내와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VIP LOUNGE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영역을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나눔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멤버십과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VIP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안내사향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12000" y="2463800"/>
            <a:ext cx="9817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멤버십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안내</a:t>
            </a:r>
            <a:endParaRPr lang="ko-KR" sz="35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24700" y="3238500"/>
            <a:ext cx="9791700" cy="16510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멤버십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혜택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6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박스로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구성하여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안내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포인트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사용안내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Table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태그를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생일축하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쿠폰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멤버십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카드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등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안내사항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설명글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추가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112000" y="6019800"/>
            <a:ext cx="98171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VIP LOUNGE</a:t>
            </a:r>
            <a:endParaRPr lang="en-US" sz="3500" b="0" i="0" u="none" strike="noStrike">
              <a:solidFill>
                <a:srgbClr val="000000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99300" y="6819900"/>
            <a:ext cx="10274300" cy="2260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717377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로그인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버튼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클릭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로그인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팝업창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띄움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이벤트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포스터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JavaScript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슬라이드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VIP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선정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기준에서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쿠폰북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요소는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가상요소를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입체감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있게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표현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혜택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영역에는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5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박스로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구성하여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제목을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강조하고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이미지와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함께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설명글을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추가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  <p:bldP spid="21" grpId="2" animBg="1"/>
      <p:bldP spid="22" grpId="3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4953000"/>
          </a:xfrm>
          <a:prstGeom prst="rect">
            <a:avLst/>
          </a:prstGeom>
          <a:effectLst>
            <a:outerShdw blurRad="304741" dist="19029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431800"/>
            <a:ext cx="8483600" cy="12217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Boon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-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멤버십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영역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"/>
          <p:cNvGrpSpPr/>
          <p:nvPr/>
        </p:nvGrpSpPr>
        <p:grpSpPr>
          <a:xfrm rot="0">
            <a:off x="9931400" y="2806700"/>
            <a:ext cx="7416800" cy="1270000"/>
            <a:chOff x="9931400" y="2806700"/>
            <a:chExt cx="7416800" cy="1270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931400" y="2806700"/>
              <a:ext cx="495300" cy="508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541000" y="2806700"/>
              <a:ext cx="6807200" cy="12700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Boon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페이지에서는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멤버십안내와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VIP LOUNGE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구분하기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JavaScript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활용하여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탭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구현하였으며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멤버십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메가박스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회원을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다양한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포인트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방법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생일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축하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쿠폰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등에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대한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설명을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포함한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안내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글을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작성하였습니다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799"/>
            <a:ext cx="8483600" cy="5778500"/>
          </a:xfrm>
          <a:prstGeom prst="rect">
            <a:avLst/>
          </a:prstGeom>
          <a:effectLst>
            <a:outerShdw blurRad="276683" dist="181322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431800"/>
            <a:ext cx="8483600" cy="12547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Boon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- VIP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영역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3" name=""/>
          <p:cNvGrpSpPr/>
          <p:nvPr/>
        </p:nvGrpSpPr>
        <p:grpSpPr>
          <a:xfrm rot="0">
            <a:off x="9817100" y="2387600"/>
            <a:ext cx="7886700" cy="2984500"/>
            <a:chOff x="9817100" y="2387600"/>
            <a:chExt cx="7886700" cy="29845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17100" y="2413000"/>
              <a:ext cx="520700" cy="5334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0452100" y="2387600"/>
              <a:ext cx="7251700" cy="29845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VIP LOUNGE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섹션에서는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VIP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특별한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제공하기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JavaScript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구현하였으며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VIP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선정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유지기준을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형식으로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정리하여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쉽게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이해할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 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endParaRPr lang="en-US" altLang="ko-KR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또한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로그인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버튼을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클릭하면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로그인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회원가입을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팝업창이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나타나도록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설계하였습니다</a:t>
              </a:r>
              <a:r>
                <a:rPr lang="en-US" altLang="ko-KR" sz="2000" b="0" i="0" u="none" strike="noStrike">
                  <a:solidFill>
                    <a:srgbClr val="717377"/>
                  </a:solidFill>
                  <a:ea typeface="Pretendard Regular"/>
                </a:rPr>
                <a:t>.</a:t>
              </a:r>
              <a:endParaRPr lang="ko-KR" altLang="en-US" sz="2000" b="0" i="0" u="none" strike="noStrike">
                <a:solidFill>
                  <a:srgbClr val="717377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endParaRPr lang="en-US" alt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en-US" altLang="ko-KR" sz="2000" b="0" i="0" u="none" strike="noStrike">
                  <a:solidFill>
                    <a:srgbClr val="717377"/>
                  </a:solidFill>
                  <a:ea typeface="Pretendard Regular"/>
                </a:rPr>
                <a:t>VIP</a:t>
              </a:r>
              <a:r>
                <a:rPr lang="ko-KR" altLang="en-US" sz="2000" b="0" i="0" u="none" strike="noStrike">
                  <a:solidFill>
                    <a:srgbClr val="717377"/>
                  </a:solidFill>
                  <a:ea typeface="Pretendard Regular"/>
                </a:rPr>
                <a:t>선정 및 유지기준 영역에서 쿠폰북 혜택 요소는 가상요소르 사용하여 입체감 있게 표현하였습니다</a:t>
              </a:r>
              <a:r>
                <a:rPr lang="en-US" altLang="ko-KR" sz="2000" b="0" i="0" u="none" strike="noStrike">
                  <a:solidFill>
                    <a:srgbClr val="717377"/>
                  </a:solidFill>
                  <a:ea typeface="Pretendard Regular"/>
                </a:rPr>
                <a:t>.</a:t>
              </a:r>
              <a:endParaRPr lang="en-US" altLang="ko-KR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6400" y="431800"/>
            <a:ext cx="8483600" cy="7353300"/>
          </a:xfrm>
          <a:prstGeom prst="rect">
            <a:avLst/>
          </a:prstGeom>
          <a:effectLst>
            <a:outerShdw blurRad="673028" dist="282797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4711700"/>
          </a:xfrm>
          <a:prstGeom prst="rect">
            <a:avLst/>
          </a:prstGeom>
          <a:effectLst>
            <a:outerShdw blurRad="276683" dist="181322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04800" y="431800"/>
            <a:ext cx="8839200" cy="793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Boon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 - VIP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영역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"/>
          <p:cNvGrpSpPr/>
          <p:nvPr/>
        </p:nvGrpSpPr>
        <p:grpSpPr>
          <a:xfrm rot="0">
            <a:off x="9804400" y="2108200"/>
            <a:ext cx="7416800" cy="2197100"/>
            <a:chOff x="9817100" y="2349500"/>
            <a:chExt cx="7416800" cy="21971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17100" y="2349500"/>
              <a:ext cx="495300" cy="508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426700" y="2362200"/>
              <a:ext cx="6807200" cy="2184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VIP LOUNGE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섹션에서는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VIP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특별한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제공하기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위해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JavaScript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구현하였으며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VIP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선정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유지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기준을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형식으로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정리하여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쉽게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이해할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 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또한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로그인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버튼을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클릭하면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로그인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회원가입을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팝업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창이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나타나도록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설계하였습니다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로그인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회원가입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ID/PW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찾기와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같은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예정입니다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" y="2286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3500" y="2425700"/>
            <a:ext cx="5715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413000"/>
            <a:ext cx="30607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기능구현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endParaRPr lang="ko-KR" sz="35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08200" y="3175000"/>
            <a:ext cx="2552700" cy="469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eeeeee"/>
                </a:solidFill>
                <a:latin typeface="Pretendard Medium"/>
              </a:rPr>
              <a:t>Card </a:t>
            </a:r>
            <a:r>
              <a:rPr lang="ko-KR" sz="2600" b="0" i="0" u="none" strike="noStrike">
                <a:solidFill>
                  <a:srgbClr val="eeeeee"/>
                </a:solidFill>
                <a:ea typeface="Pretendard Medium"/>
              </a:rPr>
              <a:t>페이지</a:t>
            </a:r>
            <a:endParaRPr lang="ko-KR" sz="2600" b="0" i="0" u="none" strike="noStrike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702300"/>
            <a:ext cx="4356100" cy="2628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a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태그를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상단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클릭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html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Tab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기능을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구현하여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목록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할인요소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구분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카드이미지와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설명글로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할인안내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10400" y="2247900"/>
            <a:ext cx="10415723" cy="28702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할인안내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통신사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/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신용카트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/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포인트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3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개의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박스요소로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나누어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option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태그를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사용하여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옵</a:t>
            </a:r>
            <a:r>
              <a:rPr lang="ko-KR" altLang="en-US" sz="2000" b="0" i="0" u="none" strike="noStrike">
                <a:solidFill>
                  <a:srgbClr val="717377"/>
                </a:solidFill>
                <a:ea typeface="Pretendard Regular"/>
              </a:rPr>
              <a:t>션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을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endParaRPr lang="ko-KR" sz="20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0" lvl="0" indent="0" algn="l">
              <a:lnSpc>
                <a:spcPct val="166000"/>
              </a:lnSpc>
              <a:buClr>
                <a:srgbClr val="717377"/>
              </a:buClr>
              <a:buFont typeface="Arial"/>
              <a:buNone/>
              <a:defRPr/>
            </a:pPr>
            <a:r>
              <a:rPr lang="ko-KR" altLang="en-US" sz="2000" b="0" i="0" u="none" strike="noStrike">
                <a:solidFill>
                  <a:srgbClr val="717377"/>
                </a:solidFill>
                <a:ea typeface="Pretendard Regular"/>
              </a:rPr>
              <a:t>     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선택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할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함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  <a:endParaRPr lang="en-US" sz="2000" b="0" i="0" u="none" strike="noStrike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select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창에서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선택한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option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창으로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페이지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이동하는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구현예정</a:t>
            </a:r>
            <a:endParaRPr lang="ko-KR" sz="20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할인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안내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영역에서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input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창에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카드명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검색시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검색결과를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출력하는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구현예정</a:t>
            </a:r>
            <a:endParaRPr lang="ko-KR" sz="20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'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자세히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보기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'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버튼을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눌렀을때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상세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페이지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구성과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이동하는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r>
              <a:rPr lang="en-US" sz="20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717377"/>
                </a:solidFill>
                <a:ea typeface="Pretendard Regular"/>
              </a:rPr>
              <a:t>예정</a:t>
            </a:r>
            <a:endParaRPr lang="ko-KR" sz="20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59600" y="6591300"/>
            <a:ext cx="10337800" cy="1879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신용카드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Tab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메뉴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기능을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한번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더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구현하여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카드사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할인내용을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구분할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함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.</a:t>
            </a:r>
            <a:endParaRPr lang="en-US" sz="2100" b="0" i="0" u="none" strike="noStrike">
              <a:solidFill>
                <a:srgbClr val="717377"/>
              </a:solidFill>
              <a:latin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통신사영역은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LG U+/SKT/KT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할인되는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카드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이미지와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혜택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설명글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추가</a:t>
            </a:r>
            <a:endParaRPr lang="ko-KR" sz="21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외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포인트와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상품권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영역도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카드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문화상품권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이미지와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함께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혜택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설명글</a:t>
            </a:r>
            <a:r>
              <a:rPr lang="en-US" sz="21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717377"/>
                </a:solidFill>
                <a:ea typeface="Pretendard Regular"/>
              </a:rPr>
              <a:t>추가</a:t>
            </a:r>
            <a:endParaRPr lang="ko-KR" sz="2100" b="0" i="0" u="none" strike="noStrike">
              <a:solidFill>
                <a:srgbClr val="717377"/>
              </a:solidFill>
              <a:ea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5257800"/>
          </a:xfrm>
          <a:prstGeom prst="rect">
            <a:avLst/>
          </a:prstGeom>
          <a:effectLst>
            <a:outerShdw blurRad="344259" dist="202256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5300" y="431800"/>
            <a:ext cx="8407400" cy="955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Card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 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14" name=""/>
          <p:cNvGrpSpPr/>
          <p:nvPr/>
        </p:nvGrpSpPr>
        <p:grpSpPr>
          <a:xfrm rot="0">
            <a:off x="9817100" y="2451100"/>
            <a:ext cx="7416800" cy="2730500"/>
            <a:chOff x="9817100" y="2451100"/>
            <a:chExt cx="7416800" cy="27305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817100" y="2451100"/>
              <a:ext cx="495300" cy="508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426700" y="2463800"/>
              <a:ext cx="6807200" cy="27178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Card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사이트는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JavaScript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이용해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할인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신용카드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통신사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포인트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상품권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및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관람권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목록에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따라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해당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항목이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표시되도록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Tab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또한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신용카드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카드사별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할인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내용을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확인할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Tab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한번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추가하여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쉽게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알아볼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71600" y="8102600"/>
            <a:ext cx="10033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12" name="TextBox 12"/>
          <p:cNvSpPr txBox="1"/>
          <p:nvPr/>
        </p:nvSpPr>
        <p:spPr>
          <a:xfrm>
            <a:off x="10553700" y="39243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1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81000" y="3924300"/>
            <a:ext cx="26797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주제선정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이유</a:t>
            </a:r>
            <a:endParaRPr 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15" name="TextBox 15"/>
          <p:cNvSpPr txBox="1"/>
          <p:nvPr/>
        </p:nvSpPr>
        <p:spPr>
          <a:xfrm>
            <a:off x="10553700" y="50419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2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081000" y="5041900"/>
            <a:ext cx="26797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기능구현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목표</a:t>
            </a:r>
            <a:endParaRPr 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18" name="TextBox 18"/>
          <p:cNvSpPr txBox="1"/>
          <p:nvPr/>
        </p:nvSpPr>
        <p:spPr>
          <a:xfrm>
            <a:off x="10553700" y="61595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3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81000" y="6159500"/>
            <a:ext cx="29337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제작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페이지</a:t>
            </a:r>
            <a:r>
              <a:rPr lang="en-US" sz="32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소개</a:t>
            </a:r>
            <a:endParaRPr 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sp>
        <p:nvSpPr>
          <p:cNvPr id="21" name="TextBox 21"/>
          <p:cNvSpPr txBox="1"/>
          <p:nvPr/>
        </p:nvSpPr>
        <p:spPr>
          <a:xfrm>
            <a:off x="10553700" y="7277100"/>
            <a:ext cx="21082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242629"/>
                </a:solidFill>
                <a:ea typeface="Pretendard Bold"/>
              </a:rPr>
              <a:t>목차</a:t>
            </a:r>
            <a:r>
              <a:rPr lang="en-US" sz="3200" b="0" i="0" u="none" strike="noStrike">
                <a:solidFill>
                  <a:srgbClr val="242629"/>
                </a:solidFill>
                <a:latin typeface="Pretendard Bold"/>
              </a:rPr>
              <a:t>4</a:t>
            </a:r>
            <a:endParaRPr lang="en-US" sz="3200" b="0" i="0" u="none" strike="noStrike">
              <a:solidFill>
                <a:srgbClr val="242629"/>
              </a:solidFill>
              <a:latin typeface="Pretendar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081000" y="7277100"/>
            <a:ext cx="1320800" cy="5715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200" b="0" i="0" u="none" strike="noStrike">
                <a:solidFill>
                  <a:srgbClr val="494a4e"/>
                </a:solidFill>
                <a:ea typeface="Pretendard Medium"/>
              </a:rPr>
              <a:t>느낀점</a:t>
            </a:r>
            <a:endParaRPr lang="ko-KR" sz="3200" b="0" i="0" u="none" strike="noStrike">
              <a:solidFill>
                <a:srgbClr val="494a4e"/>
              </a:solidFill>
              <a:ea typeface="Pretendard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20800" y="2019300"/>
            <a:ext cx="3695700" cy="800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INDEX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320800" y="2730500"/>
            <a:ext cx="38100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목차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1" animBg="1"/>
      <p:bldP spid="15" grpId="2" animBg="1"/>
      <p:bldP spid="16" grpId="3" animBg="1"/>
      <p:bldP spid="18" grpId="4" animBg="1"/>
      <p:bldP spid="19" grpId="5" animBg="1"/>
      <p:bldP spid="21" grpId="6" animBg="1"/>
      <p:bldP spid="22" grpId="7" animBg="1"/>
    </p:bldLst>
  </p:timing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presentation_text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10200" y="4546600"/>
            <a:ext cx="7696200" cy="1282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  <a:r>
              <a:rPr lang="en-US" sz="7200" b="false" i="false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5511800" cy="5511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6604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062200" y="7429500"/>
            <a:ext cx="1905000" cy="1549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4859000" y="65532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4300200" y="79756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5786100" y="6553200"/>
            <a:ext cx="228600" cy="228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12979400" y="6223000"/>
            <a:ext cx="2641600" cy="889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presentation_title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0800" y="1968500"/>
            <a:ext cx="3695700" cy="8001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en-US" sz="4500" b="0" i="0" u="none" strike="noStrike">
                <a:solidFill>
                  <a:srgbClr val="c2c2c2"/>
                </a:solidFill>
                <a:latin typeface="Pretendard Medium"/>
              </a:rPr>
              <a:t>01</a:t>
            </a:r>
            <a:endParaRPr lang="en-US" sz="4500" b="0" i="0" u="none" strike="noStrike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0800" y="2730500"/>
            <a:ext cx="12103100" cy="1600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주제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선정</a:t>
            </a:r>
            <a:r>
              <a:rPr lang="en-US" sz="9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Bold"/>
              </a:rPr>
              <a:t>이유</a:t>
            </a:r>
            <a:endParaRPr lang="ko-KR" sz="9000" b="0" i="0" u="none" strike="noStrike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39800" y="6134100"/>
            <a:ext cx="11760200" cy="34417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3400" b="1" i="0" u="none" strike="noStrike">
                <a:solidFill>
                  <a:srgbClr val="fd8a69"/>
                </a:solidFill>
                <a:ea typeface="Pretendard Medium"/>
              </a:rPr>
              <a:t>프로젝트</a:t>
            </a:r>
            <a:r>
              <a:rPr lang="en-US" sz="3400" b="1" i="0" u="none" strike="noStrike">
                <a:solidFill>
                  <a:srgbClr val="fd8a69"/>
                </a:solidFill>
                <a:latin typeface="Pretendard Medium"/>
              </a:rPr>
              <a:t> </a:t>
            </a:r>
            <a:r>
              <a:rPr lang="ko-KR" sz="3400" b="1" i="0" u="none" strike="noStrike">
                <a:solidFill>
                  <a:srgbClr val="fd8a69"/>
                </a:solidFill>
                <a:ea typeface="Pretendard Medium"/>
              </a:rPr>
              <a:t>목표</a:t>
            </a:r>
            <a:endParaRPr lang="ko-KR" sz="3400" b="1" i="0" u="none" strike="noStrike">
              <a:solidFill>
                <a:srgbClr val="fd8a69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현재까지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습득한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지식을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바탕으로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HTML, CSS, JavaScript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활용하여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메가박스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웹페이지를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효과적으로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구현하는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것을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목표로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하고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있습니다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  <a:endParaRPr lang="en-US" sz="2000" b="0" i="0" u="none" strike="noStrike">
              <a:solidFill>
                <a:srgbClr val="787878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endParaRPr lang="en-US" sz="2000" b="0" i="0" u="none" strike="noStrike">
              <a:solidFill>
                <a:srgbClr val="787878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예매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상영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시간표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페이지에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대한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기능적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계획이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체계적으로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진행되고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있으며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현재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개발이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완료된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페이지로는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메인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영화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소개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이벤트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스토어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극장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혜택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등이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있습니다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. </a:t>
            </a:r>
            <a:endParaRPr lang="en-US" sz="2000" b="0" i="0" u="none" strike="noStrike">
              <a:solidFill>
                <a:srgbClr val="787878"/>
              </a:solidFill>
              <a:latin typeface="Pretendard Medium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각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페이지에는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필요한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요소와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디자인이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포함하였고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GitHub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및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Figma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링크도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함께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제공되고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000" b="0" i="0" u="none" strike="noStrike">
                <a:solidFill>
                  <a:srgbClr val="787878"/>
                </a:solidFill>
                <a:ea typeface="Pretendard Medium"/>
              </a:rPr>
              <a:t>있습니다</a:t>
            </a:r>
            <a:r>
              <a:rPr lang="en-US" sz="20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  <a:endParaRPr lang="en-US" sz="2000" b="0" i="0" u="none" strike="noStrike">
              <a:solidFill>
                <a:srgbClr val="787878"/>
              </a:solidFill>
              <a:latin typeface="Pretendard Medium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4400" y="4826000"/>
            <a:ext cx="11760200" cy="812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요즘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사용자들이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매일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영화를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감상하는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만큼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,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여러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가지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레이아웃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구조와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기능을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적용해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보고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싶어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'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메가박스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'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사이트를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그대로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재현하는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것을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주제로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선택하게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200" b="0" i="0" u="none" strike="noStrike">
                <a:solidFill>
                  <a:srgbClr val="787878"/>
                </a:solidFill>
                <a:ea typeface="Pretendard Medium"/>
              </a:rPr>
              <a:t>되었습니다</a:t>
            </a:r>
            <a:r>
              <a:rPr lang="en-US" sz="2200" b="0" i="0" u="none" strike="noStrike">
                <a:solidFill>
                  <a:srgbClr val="787878"/>
                </a:solidFill>
                <a:latin typeface="Pretendard Medium"/>
              </a:rPr>
              <a:t>.</a:t>
            </a:r>
            <a:endParaRPr lang="en-US" sz="2200" b="0" i="0" u="none" strike="noStrike">
              <a:solidFill>
                <a:srgbClr val="787878"/>
              </a:solidFill>
              <a:latin typeface="Pretendard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1" animBg="1"/>
      <p:bldP spid="18" grpId="2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" y="2286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3500" y="2425700"/>
            <a:ext cx="5715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413000"/>
            <a:ext cx="30607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기능구현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endParaRPr lang="ko-KR" sz="35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08200" y="3175000"/>
            <a:ext cx="4127500" cy="469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eeeeee"/>
                </a:solidFill>
                <a:latin typeface="Pretendard Medium"/>
              </a:rPr>
              <a:t>Index </a:t>
            </a:r>
            <a:r>
              <a:rPr lang="ko-KR" sz="2600" b="0" i="0" u="none" strike="noStrike">
                <a:solidFill>
                  <a:srgbClr val="eeeeee"/>
                </a:solidFill>
                <a:ea typeface="Pretendard Medium"/>
              </a:rPr>
              <a:t>페이지</a:t>
            </a:r>
            <a:endParaRPr lang="ko-KR" sz="2600" b="0" i="0" u="none" strike="noStrike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702300"/>
            <a:ext cx="4127500" cy="2628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첫번째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페이지이며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,</a:t>
            </a:r>
            <a:endParaRPr lang="en-US" sz="2400" b="0" i="0" u="none" strike="noStrike">
              <a:solidFill>
                <a:srgbClr val="c2c2c2"/>
              </a:solidFill>
              <a:latin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메인페이지로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활용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a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태그를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상단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클릭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html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여러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기타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/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편의사항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안내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12000" y="2438400"/>
            <a:ext cx="9791700" cy="2260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header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태그를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로고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이미지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+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상단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메뉴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만들기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박스오피스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인기있는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포스터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4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배치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+ hover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소개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진행중인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혜택영역은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티켓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이미지가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변경될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슬라이드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추가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큐레이션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이미지와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간단한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소개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글로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표현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124700" y="6311900"/>
            <a:ext cx="9791700" cy="2260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간단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공지사항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안내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글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고격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편의사항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영역은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&lt;a&gt;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태그르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배치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절찬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상영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중인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포스터를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배치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footer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태그를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sns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아이콘과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회사정보를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입력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</p:bld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381000"/>
            <a:ext cx="8483600" cy="1144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09100" y="381000"/>
            <a:ext cx="8483600" cy="11442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9900" y="431800"/>
            <a:ext cx="8470900" cy="1144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Index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45700" y="1993900"/>
            <a:ext cx="7162800" cy="419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Index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페이지는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메인으로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보는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페이지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입니다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.</a:t>
            </a:r>
            <a:endParaRPr lang="en-US" sz="2400" b="0" i="0" u="none" strike="noStrike">
              <a:solidFill>
                <a:srgbClr val="494a4e"/>
              </a:solidFill>
              <a:latin typeface="Pretendard Medium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1" name=""/>
          <p:cNvGrpSpPr/>
          <p:nvPr/>
        </p:nvGrpSpPr>
        <p:grpSpPr>
          <a:xfrm rot="0">
            <a:off x="10083800" y="3035300"/>
            <a:ext cx="7442200" cy="1574800"/>
            <a:chOff x="10083800" y="3035300"/>
            <a:chExt cx="7442200" cy="15748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083800" y="3048000"/>
              <a:ext cx="368300" cy="368300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0528300" y="3035300"/>
              <a:ext cx="6997700" cy="15748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&lt;a&gt;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태그를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활용하여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페이지를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전환하고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header, section, footer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나누어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header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LOGO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이미지와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상단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만들고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 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박스오피스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인기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4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편을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배치하여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마우스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hover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팝업됩니다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공간에는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중이거나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개봉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예정인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포스터를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배치했습니다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2" name=""/>
          <p:cNvGrpSpPr/>
          <p:nvPr/>
        </p:nvGrpSpPr>
        <p:grpSpPr>
          <a:xfrm rot="0">
            <a:off x="10083800" y="5321300"/>
            <a:ext cx="7454900" cy="965200"/>
            <a:chOff x="10083800" y="5321300"/>
            <a:chExt cx="7454900" cy="9652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083800" y="5372100"/>
              <a:ext cx="368300" cy="3683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0566400" y="5321300"/>
              <a:ext cx="6972300" cy="9652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제공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이미지와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텍스트로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슬라이드로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흥미롭게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표현했습니다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footer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SNS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아이콘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깔끔하게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정리했습니다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3" name=""/>
          <p:cNvGrpSpPr/>
          <p:nvPr/>
        </p:nvGrpSpPr>
        <p:grpSpPr>
          <a:xfrm rot="0">
            <a:off x="10096500" y="7302500"/>
            <a:ext cx="7353300" cy="1879600"/>
            <a:chOff x="10096500" y="7302500"/>
            <a:chExt cx="7353300" cy="18796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096500" y="7327900"/>
              <a:ext cx="368300" cy="3683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0655300" y="7302500"/>
              <a:ext cx="6794500" cy="18796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사용자에게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직관적인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탐색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경험을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제공하며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쉽게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찾을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합니다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시각적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매력을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더해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방문자의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관심을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끌어냅니다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명확히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구분되어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원하는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빠르게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찾을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있으며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footer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신뢰성을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높이는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중요한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역할을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합니다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1" animBg="1"/>
      <p:bldP spid="22" grpId="2" animBg="1"/>
      <p:bldP spid="23" grpId="3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9900" y="431800"/>
            <a:ext cx="8483600" cy="1144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345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Index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45700" y="1993900"/>
            <a:ext cx="7162800" cy="419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Index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페이지는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메인으로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보는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페이지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2400" b="0" i="0" u="none" strike="noStrike">
                <a:solidFill>
                  <a:srgbClr val="494a4e"/>
                </a:solidFill>
                <a:ea typeface="Pretendard Medium"/>
              </a:rPr>
              <a:t>입니다</a:t>
            </a:r>
            <a:r>
              <a:rPr lang="en-US" sz="2400" b="0" i="0" u="none" strike="noStrike">
                <a:solidFill>
                  <a:srgbClr val="494a4e"/>
                </a:solidFill>
                <a:latin typeface="Pretendard Medium"/>
              </a:rPr>
              <a:t>.</a:t>
            </a:r>
            <a:endParaRPr lang="en-US" sz="2400" b="0" i="0" u="none" strike="noStrike">
              <a:solidFill>
                <a:srgbClr val="494a4e"/>
              </a:solidFill>
              <a:latin typeface="Pretendard Medium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4" name=""/>
          <p:cNvGrpSpPr/>
          <p:nvPr/>
        </p:nvGrpSpPr>
        <p:grpSpPr>
          <a:xfrm rot="0">
            <a:off x="10083800" y="3035300"/>
            <a:ext cx="7442200" cy="1574800"/>
            <a:chOff x="10083800" y="3035300"/>
            <a:chExt cx="7442200" cy="15748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083800" y="3048000"/>
              <a:ext cx="368300" cy="3683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10528300" y="3035300"/>
              <a:ext cx="6997700" cy="15748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&lt;a&gt;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태그를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활용하여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페이지를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전환하고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header, section, footer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나누어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header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LOGO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이미지와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상단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메뉴를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만들고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 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박스오피스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인기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4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편을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배치하여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마우스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hover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팝업됩니다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공간에는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중이거나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개봉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예정인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포스터를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배치했습니다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5" name=""/>
          <p:cNvGrpSpPr/>
          <p:nvPr/>
        </p:nvGrpSpPr>
        <p:grpSpPr>
          <a:xfrm rot="0">
            <a:off x="10083800" y="5321300"/>
            <a:ext cx="7454900" cy="965200"/>
            <a:chOff x="10083800" y="5321300"/>
            <a:chExt cx="7454900" cy="965200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0083800" y="5372100"/>
              <a:ext cx="368300" cy="368300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10566400" y="5321300"/>
              <a:ext cx="6972300" cy="9652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현재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제공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혜택을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이미지와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텍스트로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슬라이드로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흥미롭게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표현했습니다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footer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영역에는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로고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SNS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아이콘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깔끔하게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정리했습니다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6" name=""/>
          <p:cNvGrpSpPr/>
          <p:nvPr/>
        </p:nvGrpSpPr>
        <p:grpSpPr>
          <a:xfrm rot="0">
            <a:off x="10096500" y="7302500"/>
            <a:ext cx="7531100" cy="1879600"/>
            <a:chOff x="10096500" y="7302500"/>
            <a:chExt cx="7531100" cy="1879600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0096500" y="7327900"/>
              <a:ext cx="368300" cy="368300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10655300" y="7302500"/>
              <a:ext cx="6972300" cy="18796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구성은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사용자에게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직관적인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탐색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경험을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제공하며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쉽게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찾을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합니다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슬라이드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시각적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매력을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더해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방문자의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관심을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끌어냅니다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각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섹션은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명확히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구분되어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사용자가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원하는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빠르게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찾을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있으며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footer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의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회사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신뢰성을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높이는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중요한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역할을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합니다</a:t>
              </a:r>
              <a:endParaRPr lang="ko-KR" sz="2000" b="0" i="0" u="none" strike="noStrike">
                <a:solidFill>
                  <a:srgbClr val="717377"/>
                </a:solidFill>
                <a:ea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1" animBg="1"/>
      <p:bldP spid="25" grpId="2" animBg="1"/>
      <p:bldP spid="26" grpId="3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5300" y="228600"/>
            <a:ext cx="17360900" cy="9423400"/>
          </a:xfrm>
          <a:prstGeom prst="rect">
            <a:avLst/>
          </a:prstGeom>
          <a:effectLst>
            <a:outerShdw blurRad="1106733" dist="362644" dir="4020000">
              <a:srgbClr val="000000">
                <a:alpha val="50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5067300" y="927100"/>
            <a:ext cx="8166100" cy="711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ffffff"/>
                </a:solidFill>
                <a:ea typeface="Pretendard Bold"/>
              </a:rPr>
              <a:t>인포그래픽</a:t>
            </a:r>
            <a:endParaRPr lang="ko-KR" sz="40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800" y="1930400"/>
            <a:ext cx="5295900" cy="7340600"/>
          </a:xfrm>
          <a:prstGeom prst="rect">
            <a:avLst/>
          </a:prstGeom>
          <a:effectLst>
            <a:outerShdw blurRad="348986" dist="203640" dir="4020000">
              <a:srgbClr val="000000">
                <a:alpha val="3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6700" y="19304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16700" y="5778500"/>
            <a:ext cx="10731500" cy="3479800"/>
          </a:xfrm>
          <a:prstGeom prst="rect">
            <a:avLst/>
          </a:prstGeom>
          <a:effectLst>
            <a:outerShdw blurRad="226448" dist="133936" dir="4020000">
              <a:srgbClr val="000000">
                <a:alpha val="2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45200" y="5207000"/>
            <a:ext cx="774700" cy="774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39800" y="774700"/>
            <a:ext cx="228600" cy="228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308100" y="774700"/>
            <a:ext cx="228600" cy="228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63700" y="774700"/>
            <a:ext cx="228600" cy="22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33500" y="2425700"/>
            <a:ext cx="5715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45300" y="698500"/>
            <a:ext cx="45974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presentation_objective</a:t>
            </a:r>
            <a:endParaRPr lang="en-US" sz="2000" b="0" i="0" u="none" strike="noStrike">
              <a:solidFill>
                <a:srgbClr val="ffffff"/>
              </a:solidFill>
              <a:latin typeface="Pretendard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108200" y="2413000"/>
            <a:ext cx="3060700" cy="622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기능구현</a:t>
            </a:r>
            <a:r>
              <a:rPr lang="en-US" sz="35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ffffff"/>
                </a:solidFill>
                <a:ea typeface="Pretendard Bold"/>
              </a:rPr>
              <a:t>목표</a:t>
            </a:r>
            <a:endParaRPr lang="ko-KR" sz="3500" b="0" i="0" u="none" strike="noStrike">
              <a:solidFill>
                <a:srgbClr val="ffffff"/>
              </a:solidFill>
              <a:ea typeface="Pretendard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108200" y="3175000"/>
            <a:ext cx="4127500" cy="4699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l">
              <a:lnSpc>
                <a:spcPct val="99600"/>
              </a:lnSpc>
              <a:defRPr/>
            </a:pPr>
            <a:r>
              <a:rPr lang="en-US" sz="2600" b="0" i="0" u="none" strike="noStrike">
                <a:solidFill>
                  <a:srgbClr val="eeeeee"/>
                </a:solidFill>
                <a:latin typeface="Pretendard Medium"/>
              </a:rPr>
              <a:t>Movie, Event, Story </a:t>
            </a:r>
            <a:r>
              <a:rPr lang="ko-KR" sz="2600" b="0" i="0" u="none" strike="noStrike">
                <a:solidFill>
                  <a:srgbClr val="eeeeee"/>
                </a:solidFill>
                <a:ea typeface="Pretendard Medium"/>
              </a:rPr>
              <a:t>페이지</a:t>
            </a:r>
            <a:endParaRPr lang="ko-KR" sz="2600" b="0" i="0" u="none" strike="noStrike">
              <a:solidFill>
                <a:srgbClr val="eeeeee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62100" y="5702300"/>
            <a:ext cx="4127500" cy="22479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a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태그를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상단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메뉴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     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클릭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html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로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이동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  <a:defRPr/>
            </a:pP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c2c2c2"/>
              </a:buClr>
              <a:buFont typeface="Arial"/>
              <a:buChar char="●"/>
              <a:defRPr/>
            </a:pP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JavaScript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를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사용하여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목록에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따른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해당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요소가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나타나도록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기능을</a:t>
            </a:r>
            <a:r>
              <a:rPr lang="en-US" sz="2400" b="0" i="0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400" b="0" i="0" u="none" strike="noStrike">
                <a:solidFill>
                  <a:srgbClr val="c2c2c2"/>
                </a:solidFill>
                <a:ea typeface="Pretendard Regular"/>
              </a:rPr>
              <a:t>구현</a:t>
            </a:r>
            <a:endParaRPr lang="ko-KR" sz="2400" b="0" i="0" u="none" strike="noStrike">
              <a:solidFill>
                <a:srgbClr val="c2c2c2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124700" y="2501900"/>
            <a:ext cx="9791700" cy="2260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Movie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페이지는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포스터와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연령대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예매율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개봉일을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표시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input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창에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영화명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검색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영화가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출력되는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예정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좋아요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버튼을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눌렀을때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숫자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증가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예정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예매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'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버튼을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눌렀을때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사이트로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이동하여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예매하는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예정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86600" y="6235700"/>
            <a:ext cx="9791700" cy="2260600"/>
          </a:xfrm>
          <a:prstGeom prst="rect">
            <a:avLst/>
          </a:prstGeom>
        </p:spPr>
        <p:txBody>
          <a:bodyPr lIns="0" tIns="0" rIns="0" bIns="0" anchor="t"/>
          <a:lstStyle/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Event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페이지는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JavaScript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진행중인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이벤트를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슬라이더로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기능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구현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Story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페이지는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해당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제품명과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가격과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남아있는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수량을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표시하여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사용자가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쉽게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알아볼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레이아웃을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설계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  <a:p>
            <a:pPr marL="342900" lvl="0" indent="-342900" algn="l">
              <a:lnSpc>
                <a:spcPct val="166000"/>
              </a:lnSpc>
              <a:buClr>
                <a:srgbClr val="717377"/>
              </a:buClr>
              <a:buFont typeface="Arial"/>
              <a:buChar char="●"/>
              <a:defRPr/>
            </a:pP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마우스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hover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시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현재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선택되어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있는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요소가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어떤것인지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확인할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있도록</a:t>
            </a:r>
            <a:r>
              <a:rPr lang="en-US" sz="2200" b="0" i="0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200" b="0" i="0" u="none" strike="noStrike">
                <a:solidFill>
                  <a:srgbClr val="717377"/>
                </a:solidFill>
                <a:ea typeface="Pretendard Regular"/>
              </a:rPr>
              <a:t>함</a:t>
            </a:r>
            <a:endParaRPr lang="ko-KR" sz="2200" b="0" i="0" u="none" strike="noStrike">
              <a:solidFill>
                <a:srgbClr val="717377"/>
              </a:solidFill>
              <a:ea typeface="Pretendard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1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7200" y="431800"/>
            <a:ext cx="8483600" cy="9423400"/>
          </a:xfrm>
          <a:prstGeom prst="rect">
            <a:avLst/>
          </a:prstGeom>
          <a:effectLst>
            <a:outerShdw blurRad="896557" dist="326398" dir="402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34500" y="749300"/>
            <a:ext cx="8483600" cy="7975600"/>
          </a:xfrm>
          <a:prstGeom prst="rect">
            <a:avLst/>
          </a:prstGeom>
          <a:effectLst>
            <a:outerShdw blurRad="790707" dist="306525" dir="402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817100" y="774700"/>
            <a:ext cx="2286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57200" y="431800"/>
            <a:ext cx="8483600" cy="1352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1493500" y="660400"/>
            <a:ext cx="4191000" cy="444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45900" y="698500"/>
            <a:ext cx="3873500" cy="355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99600"/>
              </a:lnSpc>
              <a:defRPr/>
            </a:pPr>
            <a:r>
              <a:rPr lang="en-US" sz="2000" b="0" i="0" u="none" strike="noStrike">
                <a:solidFill>
                  <a:srgbClr val="ffffff"/>
                </a:solidFill>
                <a:latin typeface="Pretendard Light"/>
              </a:rPr>
              <a:t>Movie </a:t>
            </a:r>
            <a:r>
              <a:rPr lang="ko-KR" sz="2000" b="0" i="0" u="none" strike="noStrike">
                <a:solidFill>
                  <a:srgbClr val="ffffff"/>
                </a:solidFill>
                <a:ea typeface="Pretendard Light"/>
              </a:rPr>
              <a:t>페이지</a:t>
            </a:r>
            <a:endParaRPr lang="ko-KR" sz="2000" b="0" i="0" u="none" strike="noStrike">
              <a:solidFill>
                <a:srgbClr val="ffffff"/>
              </a:solidFill>
              <a:ea typeface="Pretendard Light"/>
            </a:endParaRPr>
          </a:p>
        </p:txBody>
      </p:sp>
      <p:grpSp>
        <p:nvGrpSpPr>
          <p:cNvPr id="11" name="Group 11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0" name=""/>
          <p:cNvGrpSpPr/>
          <p:nvPr/>
        </p:nvGrpSpPr>
        <p:grpSpPr>
          <a:xfrm rot="0">
            <a:off x="9931400" y="2755900"/>
            <a:ext cx="7289800" cy="965200"/>
            <a:chOff x="9931400" y="2755900"/>
            <a:chExt cx="7289800" cy="9652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9931400" y="2794000"/>
              <a:ext cx="495300" cy="508000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10541000" y="2755900"/>
              <a:ext cx="6680200" cy="9652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&lt;li&gt;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태그로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박스오피스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상영예정작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단독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필름소사이어티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클래식소사이어티로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구분하여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목록을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작성하였습니다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 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목록을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클릭하면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특정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나타나도록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구현하였습니다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1" name=""/>
          <p:cNvGrpSpPr/>
          <p:nvPr/>
        </p:nvGrpSpPr>
        <p:grpSpPr>
          <a:xfrm rot="0">
            <a:off x="9931400" y="5003800"/>
            <a:ext cx="7416800" cy="673100"/>
            <a:chOff x="9931400" y="5003800"/>
            <a:chExt cx="7416800" cy="6731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931400" y="5003800"/>
              <a:ext cx="495300" cy="5080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10541000" y="5016500"/>
              <a:ext cx="6807200" cy="660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'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좋아요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'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버튼을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눌렀을때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숫자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증가와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option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태그를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활용하여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최신순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좋아요순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,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예매율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순에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따른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정렬기능을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구현할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예정입니다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 rot="0">
            <a:off x="2147483648" y="2147483648"/>
            <a:ext cx="2147483648" cy="2147483648"/>
            <a:chOff x="0" y="0"/>
            <a:chExt cx="914400" cy="914400"/>
          </a:xfrm>
        </p:grpSpPr>
      </p:grpSp>
      <p:grpSp>
        <p:nvGrpSpPr>
          <p:cNvPr id="22" name=""/>
          <p:cNvGrpSpPr/>
          <p:nvPr/>
        </p:nvGrpSpPr>
        <p:grpSpPr>
          <a:xfrm rot="0">
            <a:off x="9931400" y="6997700"/>
            <a:ext cx="7404100" cy="673100"/>
            <a:chOff x="9931400" y="6997700"/>
            <a:chExt cx="7404100" cy="673100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9931400" y="6997700"/>
              <a:ext cx="495300" cy="508000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10655300" y="7010400"/>
              <a:ext cx="6680200" cy="6604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마우스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en-US" altLang="ko-KR" sz="2000" b="0" i="0" u="none" strike="noStrike">
                  <a:solidFill>
                    <a:srgbClr val="717377"/>
                  </a:solidFill>
                  <a:latin typeface="Pretendard Regular"/>
                </a:rPr>
                <a:t>hover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정보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팝업과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input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창에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영화명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검색이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검색한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영화가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나오는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기능은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구현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 </a:t>
              </a:r>
              <a:r>
                <a:rPr lang="ko-KR" sz="2000" b="0" i="0" u="none" strike="noStrike">
                  <a:solidFill>
                    <a:srgbClr val="717377"/>
                  </a:solidFill>
                  <a:ea typeface="Pretendard Regular"/>
                </a:rPr>
                <a:t>예정입니다</a:t>
              </a:r>
              <a:r>
                <a:rPr lang="en-US" sz="2000" b="0" i="0" u="none" strike="noStrike">
                  <a:solidFill>
                    <a:srgbClr val="717377"/>
                  </a:solidFill>
                  <a:latin typeface="Pretendard Regular"/>
                </a:rPr>
                <a:t>.</a:t>
              </a:r>
              <a:endParaRPr lang="en-US" sz="2000" b="0" i="0" u="none" strike="noStrike">
                <a:solidFill>
                  <a:srgbClr val="717377"/>
                </a:solidFill>
                <a:latin typeface="Pretendard Regula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1" animBg="1"/>
      <p:bldP spid="22" grpId="2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1124</ep:Words>
  <ep:PresentationFormat>On-screen Show (4:3)</ep:PresentationFormat>
  <ep:Paragraphs>116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Administrator</cp:lastModifiedBy>
  <dcterms:modified xsi:type="dcterms:W3CDTF">2024-10-23T06:15:15.326</dcterms:modified>
  <cp:revision>53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